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0" r:id="rId21"/>
    <p:sldId id="274" r:id="rId22"/>
    <p:sldId id="279" r:id="rId23"/>
    <p:sldId id="275" r:id="rId24"/>
    <p:sldId id="276" r:id="rId25"/>
    <p:sldId id="277" r:id="rId26"/>
    <p:sldId id="278" r:id="rId27"/>
  </p:sldIdLst>
  <p:sldSz cx="9144000" cy="5143500" type="screen16x9"/>
  <p:notesSz cx="6858000" cy="9144000"/>
  <p:embeddedFontLst>
    <p:embeddedFont>
      <p:font typeface="Lexend" panose="020B0604020202020204" charset="0"/>
      <p:regular r:id="rId29"/>
      <p:bold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Spectral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5D330A-CAE6-4FAD-A6CF-71C99F31F765}">
  <a:tblStyle styleId="{665D330A-CAE6-4FAD-A6CF-71C99F31F76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62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2703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95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03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00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988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63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4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00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6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525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6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23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3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8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05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97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01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75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68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5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31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8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25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621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13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u="sng">
                <a:solidFill>
                  <a:srgbClr val="004B44"/>
                </a:solidFill>
                <a:latin typeface="Spectral"/>
                <a:ea typeface="Spectral"/>
                <a:cs typeface="Spectral"/>
                <a:sym typeface="Spectral"/>
              </a:rPr>
              <a:t>PWM GENERATOR</a:t>
            </a:r>
            <a:endParaRPr u="sng">
              <a:solidFill>
                <a:srgbClr val="004B4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0525" y="32719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3A484F"/>
                </a:solidFill>
                <a:latin typeface="Spectral"/>
                <a:ea typeface="Spectral"/>
                <a:cs typeface="Spectral"/>
                <a:sym typeface="Spectral"/>
              </a:rPr>
              <a:t>Jheel Makhijani</a:t>
            </a:r>
            <a:endParaRPr sz="2400">
              <a:solidFill>
                <a:srgbClr val="3A484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t="-3730" b="3728"/>
          <a:stretch/>
        </p:blipFill>
        <p:spPr>
          <a:xfrm>
            <a:off x="218975" y="1517475"/>
            <a:ext cx="4291048" cy="20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225" y="1517475"/>
            <a:ext cx="4291050" cy="20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l="32942" t="10427" r="1525" b="59141"/>
          <a:stretch/>
        </p:blipFill>
        <p:spPr>
          <a:xfrm>
            <a:off x="-92850" y="1474350"/>
            <a:ext cx="9459376" cy="24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74" y="2857816"/>
            <a:ext cx="6982952" cy="21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/>
          <p:nvPr/>
        </p:nvSpPr>
        <p:spPr>
          <a:xfrm>
            <a:off x="3698697" y="3933241"/>
            <a:ext cx="1941816" cy="297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3367" y="134834"/>
            <a:ext cx="4931991" cy="261036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1863367" y="134834"/>
            <a:ext cx="2566802" cy="535017"/>
          </a:xfrm>
          <a:prstGeom prst="rect">
            <a:avLst/>
          </a:prstGeom>
          <a:solidFill>
            <a:srgbClr val="FEEDD8">
              <a:alpha val="23921"/>
            </a:srgbClr>
          </a:solidFill>
          <a:ln w="25400" cap="flat" cmpd="sng">
            <a:solidFill>
              <a:srgbClr val="BAB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85" y="276247"/>
            <a:ext cx="3238952" cy="386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7754" y="3094030"/>
            <a:ext cx="5725553" cy="176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4173796" y="571278"/>
            <a:ext cx="4897495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MHz      =&gt;       4Hz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100M            =&gt;       25 * 10^6 cycles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M 	   =&gt;       12500000 high &amp; 12500000 low cycles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2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4274050" y="1249401"/>
            <a:ext cx="4623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25"/>
          <p:cNvCxnSpPr/>
          <p:nvPr/>
        </p:nvCxnSpPr>
        <p:spPr>
          <a:xfrm>
            <a:off x="4253501" y="1905235"/>
            <a:ext cx="4623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32" y="432136"/>
            <a:ext cx="3513850" cy="273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5012" y="2600317"/>
            <a:ext cx="6336327" cy="196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3" y="815784"/>
            <a:ext cx="4607967" cy="4141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21233" y="533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4B44"/>
                </a:solidFill>
                <a:latin typeface="Spectral"/>
                <a:ea typeface="Spectral"/>
                <a:cs typeface="Spectral"/>
                <a:sym typeface="Spectral"/>
              </a:rPr>
              <a:t>Verilog Code</a:t>
            </a:r>
            <a:endParaRPr>
              <a:solidFill>
                <a:srgbClr val="004B4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75" y="618650"/>
            <a:ext cx="5409475" cy="3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6985500" y="167125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sng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Bench</a:t>
            </a:r>
            <a:endParaRPr sz="2400" b="0" i="0" u="sng" strike="noStrike" cap="non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009" y="922036"/>
            <a:ext cx="8222159" cy="387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518" y="237170"/>
            <a:ext cx="3315163" cy="380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1120" y="237169"/>
            <a:ext cx="3660226" cy="380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325" t="9424" r="19038" b="32375"/>
          <a:stretch/>
        </p:blipFill>
        <p:spPr>
          <a:xfrm>
            <a:off x="1547374" y="391702"/>
            <a:ext cx="5681337" cy="43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1" y="744575"/>
            <a:ext cx="77994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4B44"/>
                </a:solidFill>
                <a:latin typeface="Spectral"/>
                <a:ea typeface="Spectral"/>
                <a:cs typeface="Spectral"/>
                <a:sym typeface="Spectral"/>
              </a:rPr>
              <a:t>Outline</a:t>
            </a:r>
            <a:endParaRPr>
              <a:solidFill>
                <a:srgbClr val="004B4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422600"/>
            <a:ext cx="8564100" cy="3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929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929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Basic Implementation</a:t>
            </a: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929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PWM Using Push Button</a:t>
            </a: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929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Applications</a:t>
            </a: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929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147" y="441868"/>
            <a:ext cx="10169581" cy="40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lang="en" sz="1400" i="1"/>
              <a:t> </a:t>
            </a:r>
            <a:endParaRPr sz="1400" i="1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194444"/>
              <a:buNone/>
            </a:pPr>
            <a:r>
              <a:rPr lang="en" sz="1600" i="1"/>
              <a:t>Show where you are in the process and what’s left to tackle</a:t>
            </a:r>
            <a:endParaRPr sz="1600" i="1"/>
          </a:p>
        </p:txBody>
      </p:sp>
      <p:cxnSp>
        <p:nvCxnSpPr>
          <p:cNvPr id="174" name="Google Shape;174;p31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>
                <a:solidFill>
                  <a:schemeClr val="dk1"/>
                </a:solidFill>
              </a:rPr>
              <a:t>January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4285"/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>
                <a:solidFill>
                  <a:schemeClr val="dk1"/>
                </a:solidFill>
              </a:rPr>
              <a:t>March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4285"/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0" name="Google Shape;180;p31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>
                <a:solidFill>
                  <a:schemeClr val="dk1"/>
                </a:solidFill>
              </a:rPr>
              <a:t>June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4285"/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3" name="Google Shape;183;p31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>
                <a:solidFill>
                  <a:schemeClr val="dk1"/>
                </a:solidFill>
              </a:rPr>
              <a:t>July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4285"/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86" name="Google Shape;186;p31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2839"/>
              <a:buNone/>
            </a:pPr>
            <a:r>
              <a:rPr lang="en" sz="1800">
                <a:solidFill>
                  <a:schemeClr val="dk1"/>
                </a:solidFill>
              </a:rPr>
              <a:t>October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14285"/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89" name="Google Shape;189;p31"/>
          <p:cNvGraphicFramePr/>
          <p:nvPr/>
        </p:nvGraphicFramePr>
        <p:xfrm>
          <a:off x="323100" y="2983265"/>
          <a:ext cx="8522700" cy="396210"/>
        </p:xfrm>
        <a:graphic>
          <a:graphicData uri="http://schemas.openxmlformats.org/drawingml/2006/table">
            <a:tbl>
              <a:tblPr>
                <a:noFill/>
                <a:tableStyleId>{665D330A-CAE6-4FAD-A6CF-71C99F31F765}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Jan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Feb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Mar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Apr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May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Jun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Jul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Aug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Sept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Oct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Nov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Dec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-47049"/>
            <a:ext cx="9229915" cy="518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12976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 smtClean="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Low Power – High Speed PWM</a:t>
            </a:r>
            <a:endParaRPr dirty="0"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3214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 sz="1800" dirty="0" smtClean="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Instead of binary counter, use gray counter</a:t>
            </a:r>
            <a:br>
              <a:rPr lang="en" sz="1800" dirty="0" smtClean="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 sz="1800" dirty="0" smtClean="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/>
            </a:r>
            <a:br>
              <a:rPr lang="en" sz="1800" dirty="0" smtClean="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1600" dirty="0"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0758"/>
            <a:ext cx="8406998" cy="34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2272450" y="1507075"/>
            <a:ext cx="3909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4755975" y="1403800"/>
            <a:ext cx="5694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5946100" y="1403800"/>
            <a:ext cx="5694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5946100" y="2722600"/>
            <a:ext cx="5694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6124600" y="2063200"/>
            <a:ext cx="2838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785550" y="4020675"/>
            <a:ext cx="2765400" cy="31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5025"/>
            <a:ext cx="7090726" cy="416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6741042" y="1606254"/>
            <a:ext cx="2998381" cy="219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= 0010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= 0000000000000100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Duty Cycle = (3/16) * 100 = 18.7%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= 1011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 = 0000100000000000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Duty Cycle = (11/16) * 100 = 68.7%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185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</a:t>
            </a:r>
            <a:r>
              <a:rPr lang="en" sz="3600" u="sng">
                <a:latin typeface="Spectral"/>
                <a:ea typeface="Spectral"/>
                <a:cs typeface="Spectral"/>
                <a:sym typeface="Spectral"/>
              </a:rPr>
              <a:t>PWM</a:t>
            </a:r>
            <a:r>
              <a:rPr lang="en" sz="3600" u="sng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Applications Of PWM</a:t>
            </a:r>
            <a:endParaRPr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152250" y="1017725"/>
            <a:ext cx="7316100" cy="412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82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exend"/>
              <a:buChar char="●"/>
            </a:pPr>
            <a:r>
              <a:rPr lang="en" sz="2400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To control the speed of the motor</a:t>
            </a: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627"/>
              <a:buNone/>
            </a:pP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829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exend"/>
              <a:buChar char="●"/>
            </a:pPr>
            <a:r>
              <a:rPr lang="en" sz="2400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In telecommunication for encoding purposes</a:t>
            </a: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627"/>
              <a:buNone/>
            </a:pP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829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exend"/>
              <a:buChar char="●"/>
            </a:pPr>
            <a:r>
              <a:rPr lang="en" sz="2400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Voltage regulation</a:t>
            </a: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627"/>
              <a:buNone/>
            </a:pP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829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exend"/>
              <a:buChar char="●"/>
            </a:pPr>
            <a:r>
              <a:rPr lang="en" sz="2400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Audio effects and amplification</a:t>
            </a: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627"/>
              <a:buNone/>
            </a:pP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8296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exend"/>
              <a:buChar char="●"/>
            </a:pPr>
            <a:r>
              <a:rPr lang="en" sz="2400">
                <a:solidFill>
                  <a:srgbClr val="444444"/>
                </a:solidFill>
                <a:latin typeface="Spectral"/>
                <a:ea typeface="Spectral"/>
                <a:cs typeface="Spectral"/>
                <a:sym typeface="Spectral"/>
              </a:rPr>
              <a:t>Soft blinking LED indicator</a:t>
            </a:r>
            <a:endParaRPr sz="2400">
              <a:solidFill>
                <a:srgbClr val="44444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0719"/>
              <a:buNone/>
            </a:pPr>
            <a:endParaRPr sz="2329">
              <a:solidFill>
                <a:srgbClr val="444444"/>
              </a:solidFill>
              <a:highlight>
                <a:schemeClr val="accent1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1252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u="sng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THANK YOU</a:t>
            </a:r>
            <a:endParaRPr u="sng"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226"/>
              <a:buNone/>
            </a:pPr>
            <a:r>
              <a:rPr lang="en" sz="2700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INTRODUCTION</a:t>
            </a:r>
            <a:endParaRPr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144"/>
            <a:ext cx="8716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pulse width modulation technique controls power transfer from one electrical component to another.	</a:t>
            </a: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						     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7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" name="Google Shape;68;p15"/>
          <p:cNvCxnSpPr/>
          <p:nvPr/>
        </p:nvCxnSpPr>
        <p:spPr>
          <a:xfrm>
            <a:off x="4720100" y="2860350"/>
            <a:ext cx="57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5"/>
          <p:cNvSpPr txBox="1"/>
          <p:nvPr/>
        </p:nvSpPr>
        <p:spPr>
          <a:xfrm>
            <a:off x="3006725" y="2606400"/>
            <a:ext cx="178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Duty Cycle =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636550" y="2346304"/>
            <a:ext cx="7428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061753" y="2619912"/>
            <a:ext cx="2876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 T = T</a:t>
            </a:r>
            <a:r>
              <a:rPr lang="en"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+ T</a:t>
            </a:r>
            <a:r>
              <a:rPr lang="en" sz="105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off</a:t>
            </a:r>
            <a:r>
              <a:rPr lang="en" sz="20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)              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90250" y="415925"/>
            <a:ext cx="37842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(count &lt; compare)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52400" marR="152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     pwm = 1'b1;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52400" marR="152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 b="1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else</a:t>
            </a:r>
            <a:endParaRPr sz="1500" b="1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52400" marR="1524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     pwm = 1'b0;</a:t>
            </a:r>
            <a:endParaRPr sz="15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50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250" y="2037000"/>
            <a:ext cx="4150774" cy="24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914" y="2352648"/>
            <a:ext cx="3426812" cy="14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Basic Implementation</a:t>
            </a:r>
            <a:endParaRPr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62844" y="173274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>
                <a:solidFill>
                  <a:srgbClr val="004B44"/>
                </a:solidFill>
                <a:latin typeface="Spectral"/>
                <a:ea typeface="Spectral"/>
                <a:cs typeface="Spectral"/>
                <a:sym typeface="Spectral"/>
              </a:rPr>
              <a:t>Verilog Code &amp; Test Bench</a:t>
            </a:r>
            <a:endParaRPr sz="3200">
              <a:solidFill>
                <a:srgbClr val="004B4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5145899" y="1207600"/>
            <a:ext cx="38370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`timescale 1ns / 1ps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 PWM_tb;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reg clk=0;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wire [3:0] led;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PWM uut (.clk(clk), .led(led));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always #5 clk=~clk;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endmodule</a:t>
            </a: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44" y="1207600"/>
            <a:ext cx="3974799" cy="364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5899" y="1543938"/>
            <a:ext cx="3400900" cy="27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2551"/>
            <a:ext cx="9101367" cy="448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EEDD8"/>
                </a:solidFill>
                <a:latin typeface="Spectral"/>
                <a:ea typeface="Spectral"/>
                <a:cs typeface="Spectral"/>
                <a:sym typeface="Spectral"/>
              </a:rPr>
              <a:t>Performing PWM using Push Button</a:t>
            </a:r>
            <a:endParaRPr>
              <a:solidFill>
                <a:srgbClr val="FEEDD8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241</Words>
  <Application>Microsoft Office PowerPoint</Application>
  <PresentationFormat>On-screen Show (16:9)</PresentationFormat>
  <Paragraphs>97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Lexend</vt:lpstr>
      <vt:lpstr>Roboto</vt:lpstr>
      <vt:lpstr>Spectral</vt:lpstr>
      <vt:lpstr>Simple Dark</vt:lpstr>
      <vt:lpstr>PWM GENERATOR</vt:lpstr>
      <vt:lpstr>Outline</vt:lpstr>
      <vt:lpstr>INTRODUCTION</vt:lpstr>
      <vt:lpstr>if (count &lt; compare)       pwm = 1'b1; else       pwm = 1'b0; </vt:lpstr>
      <vt:lpstr>Basic Implementation</vt:lpstr>
      <vt:lpstr>Verilog Code &amp; Test Bench</vt:lpstr>
      <vt:lpstr>PowerPoint Presentation</vt:lpstr>
      <vt:lpstr>PowerPoint Presentation</vt:lpstr>
      <vt:lpstr>Performing PWM using Push Button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Verilog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Milestones   Show where you are in the process and what’s left to tackle</vt:lpstr>
      <vt:lpstr>Low Power – High Speed PWM</vt:lpstr>
      <vt:lpstr>Instead of binary counter, use gray counter  </vt:lpstr>
      <vt:lpstr>PowerPoint Presentation</vt:lpstr>
      <vt:lpstr>ApplicatiPWMApplications Of PWM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PWM GENERATOR</dc:title>
  <cp:lastModifiedBy>Microsoft account</cp:lastModifiedBy>
  <cp:revision>2</cp:revision>
  <dcterms:modified xsi:type="dcterms:W3CDTF">2023-08-22T01:46:48Z</dcterms:modified>
</cp:coreProperties>
</file>